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sldIdLst>
    <p:sldId id="268" r:id="rId2"/>
    <p:sldId id="271" r:id="rId3"/>
    <p:sldId id="270" r:id="rId4"/>
    <p:sldId id="274" r:id="rId5"/>
    <p:sldId id="272" r:id="rId6"/>
    <p:sldId id="269" r:id="rId7"/>
    <p:sldId id="273" r:id="rId8"/>
    <p:sldId id="275" r:id="rId9"/>
    <p:sldId id="286" r:id="rId10"/>
    <p:sldId id="278" r:id="rId11"/>
    <p:sldId id="276" r:id="rId12"/>
    <p:sldId id="290" r:id="rId13"/>
    <p:sldId id="288" r:id="rId14"/>
    <p:sldId id="287" r:id="rId15"/>
    <p:sldId id="289" r:id="rId16"/>
    <p:sldId id="293" r:id="rId17"/>
    <p:sldId id="292" r:id="rId18"/>
    <p:sldId id="294" r:id="rId19"/>
    <p:sldId id="295" r:id="rId20"/>
    <p:sldId id="277" r:id="rId21"/>
    <p:sldId id="280" r:id="rId22"/>
    <p:sldId id="282" r:id="rId23"/>
    <p:sldId id="296" r:id="rId24"/>
    <p:sldId id="284" r:id="rId25"/>
    <p:sldId id="279" r:id="rId26"/>
    <p:sldId id="291" r:id="rId27"/>
    <p:sldId id="263" r:id="rId28"/>
    <p:sldId id="283" r:id="rId29"/>
    <p:sldId id="285" r:id="rId30"/>
    <p:sldId id="257" r:id="rId31"/>
    <p:sldId id="259" r:id="rId32"/>
    <p:sldId id="260" r:id="rId33"/>
    <p:sldId id="261" r:id="rId34"/>
    <p:sldId id="262" r:id="rId35"/>
    <p:sldId id="266" r:id="rId36"/>
    <p:sldId id="265" r:id="rId37"/>
    <p:sldId id="267" r:id="rId38"/>
    <p:sldId id="264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3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28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29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7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49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53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8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55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0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30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66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23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2457-A53A-4BA2-B377-AA7C030606DF}" type="datetimeFigureOut">
              <a:rPr lang="cs-CZ" smtClean="0"/>
              <a:pPr/>
              <a:t>08.03.2021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B8BA5-0BC8-400D-BC16-529EEF5B40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9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tremosna.cz/" TargetMode="External"/><Relationship Id="rId2" Type="http://schemas.openxmlformats.org/officeDocument/2006/relationships/hyperlink" Target="mailto:reditelna@zstremosna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sj.tremosna@seznam.cz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ZŠ Třemošná – Americká 146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8" y="1690689"/>
            <a:ext cx="7652708" cy="4649726"/>
          </a:xfrm>
        </p:spPr>
      </p:pic>
    </p:spTree>
    <p:extLst>
      <p:ext uri="{BB962C8B-B14F-4D97-AF65-F5344CB8AC3E}">
        <p14:creationId xmlns:p14="http://schemas.microsoft.com/office/powerpoint/2010/main" val="6835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9634"/>
            <a:ext cx="7886700" cy="979715"/>
          </a:xfrm>
        </p:spPr>
        <p:txBody>
          <a:bodyPr/>
          <a:lstStyle/>
          <a:p>
            <a:pPr algn="ctr"/>
            <a:r>
              <a:rPr lang="cs-CZ" b="1" dirty="0"/>
              <a:t>ZŠ Třemošná – Americká </a:t>
            </a:r>
            <a:r>
              <a:rPr lang="cs-CZ" b="1" dirty="0" smtClean="0"/>
              <a:t>146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875211"/>
            <a:ext cx="7886700" cy="5301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2400" dirty="0" smtClean="0"/>
              <a:t>Učební plán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706649"/>
              </p:ext>
            </p:extLst>
          </p:nvPr>
        </p:nvGraphicFramePr>
        <p:xfrm>
          <a:off x="966651" y="1606730"/>
          <a:ext cx="714538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07">
                  <a:extLst>
                    <a:ext uri="{9D8B030D-6E8A-4147-A177-3AD203B41FA5}">
                      <a16:colId xmlns:a16="http://schemas.microsoft.com/office/drawing/2014/main" val="1962770685"/>
                    </a:ext>
                  </a:extLst>
                </a:gridCol>
                <a:gridCol w="1013295">
                  <a:extLst>
                    <a:ext uri="{9D8B030D-6E8A-4147-A177-3AD203B41FA5}">
                      <a16:colId xmlns:a16="http://schemas.microsoft.com/office/drawing/2014/main" val="226410469"/>
                    </a:ext>
                  </a:extLst>
                </a:gridCol>
                <a:gridCol w="1013295">
                  <a:extLst>
                    <a:ext uri="{9D8B030D-6E8A-4147-A177-3AD203B41FA5}">
                      <a16:colId xmlns:a16="http://schemas.microsoft.com/office/drawing/2014/main" val="1233443561"/>
                    </a:ext>
                  </a:extLst>
                </a:gridCol>
                <a:gridCol w="1013295">
                  <a:extLst>
                    <a:ext uri="{9D8B030D-6E8A-4147-A177-3AD203B41FA5}">
                      <a16:colId xmlns:a16="http://schemas.microsoft.com/office/drawing/2014/main" val="2584763446"/>
                    </a:ext>
                  </a:extLst>
                </a:gridCol>
                <a:gridCol w="1013295">
                  <a:extLst>
                    <a:ext uri="{9D8B030D-6E8A-4147-A177-3AD203B41FA5}">
                      <a16:colId xmlns:a16="http://schemas.microsoft.com/office/drawing/2014/main" val="65508715"/>
                    </a:ext>
                  </a:extLst>
                </a:gridCol>
                <a:gridCol w="1013295">
                  <a:extLst>
                    <a:ext uri="{9D8B030D-6E8A-4147-A177-3AD203B41FA5}">
                      <a16:colId xmlns:a16="http://schemas.microsoft.com/office/drawing/2014/main" val="954240452"/>
                    </a:ext>
                  </a:extLst>
                </a:gridCol>
              </a:tblGrid>
              <a:tr h="318361"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/>
                        <a:t>předmět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/>
                        <a:t>1. tř.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/>
                        <a:t>2. tř.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/>
                        <a:t>3. tř.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/>
                        <a:t>4. tř.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/>
                        <a:t>5. tř.</a:t>
                      </a:r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748354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Český jazyk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253860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Anglický jazyk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52707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Matematika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807210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Výpočetní</a:t>
                      </a:r>
                      <a:r>
                        <a:rPr lang="cs-CZ" baseline="0" dirty="0" smtClean="0"/>
                        <a:t> t</a:t>
                      </a:r>
                      <a:r>
                        <a:rPr lang="cs-CZ" dirty="0" smtClean="0"/>
                        <a:t>echnika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317005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Prvouka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407087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Vlastivěda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40403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Přírodověda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848636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Hudební výchova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84354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Výtvarná výchova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291070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Tělesná výchova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7226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dirty="0" smtClean="0"/>
                        <a:t>Pracovní výchova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708307"/>
                  </a:ext>
                </a:extLst>
              </a:tr>
              <a:tr h="33269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Celkem hodin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5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26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b="1" dirty="0" smtClean="0"/>
              <a:t>Materiální a technické vybavení školy</a:t>
            </a:r>
          </a:p>
          <a:p>
            <a:r>
              <a:rPr lang="cs-CZ" dirty="0" smtClean="0"/>
              <a:t>Všechny učebny vybavené interaktivní tabulí</a:t>
            </a:r>
          </a:p>
          <a:p>
            <a:r>
              <a:rPr lang="cs-CZ" dirty="0" smtClean="0"/>
              <a:t>Nově vybudovaná počítačová učebna</a:t>
            </a:r>
          </a:p>
          <a:p>
            <a:r>
              <a:rPr lang="cs-CZ" dirty="0" smtClean="0"/>
              <a:t>Zrekonstruovaná odborná učebna chemie/fyziky/přírodopisu </a:t>
            </a:r>
          </a:p>
          <a:p>
            <a:r>
              <a:rPr lang="cs-CZ" dirty="0" smtClean="0"/>
              <a:t>Školní dílna a školní kuchyňka</a:t>
            </a:r>
          </a:p>
          <a:p>
            <a:r>
              <a:rPr lang="cs-CZ" dirty="0" smtClean="0"/>
              <a:t>Velká a malá tělocvična</a:t>
            </a:r>
          </a:p>
          <a:p>
            <a:r>
              <a:rPr lang="cs-CZ" dirty="0" smtClean="0"/>
              <a:t>Tablety, robotické stavebnice</a:t>
            </a:r>
          </a:p>
          <a:p>
            <a:r>
              <a:rPr lang="cs-CZ" dirty="0" smtClean="0"/>
              <a:t>Učebnice a </a:t>
            </a:r>
            <a:r>
              <a:rPr lang="cs-CZ" b="1" u="sng" dirty="0" smtClean="0"/>
              <a:t>pracovní sešity zdarma</a:t>
            </a:r>
            <a:endParaRPr lang="cs-CZ" b="1" u="sng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06194" y="4001294"/>
            <a:ext cx="1091010" cy="113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7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" y="718458"/>
            <a:ext cx="7932420" cy="57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3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7" y="627018"/>
            <a:ext cx="7905354" cy="57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1" y="561702"/>
            <a:ext cx="8360826" cy="60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9" y="470264"/>
            <a:ext cx="8245550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365760"/>
            <a:ext cx="8395063" cy="6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9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483326"/>
            <a:ext cx="8290558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868" y="313507"/>
            <a:ext cx="8360228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9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8010" y="359226"/>
            <a:ext cx="8281850" cy="62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6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ZŠ Třemošná – Americká 146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016" y="1420365"/>
            <a:ext cx="7627908" cy="4632385"/>
          </a:xfrm>
        </p:spPr>
        <p:txBody>
          <a:bodyPr>
            <a:normAutofit fontScale="55000" lnSpcReduction="20000"/>
          </a:bodyPr>
          <a:lstStyle/>
          <a:p>
            <a:pPr fontAlgn="ctr"/>
            <a:r>
              <a:rPr lang="cs-CZ" sz="3600" b="1" dirty="0"/>
              <a:t>Základní škola Třemošná, okres Plzeň-sever, příspěvková organizace</a:t>
            </a:r>
            <a:endParaRPr lang="cs-CZ" sz="3600" dirty="0"/>
          </a:p>
          <a:p>
            <a:pPr fontAlgn="ctr"/>
            <a:r>
              <a:rPr lang="cs-CZ" sz="3600" b="1" dirty="0" smtClean="0"/>
              <a:t>Právní forma:</a:t>
            </a:r>
            <a:r>
              <a:rPr lang="cs-CZ" sz="3600" dirty="0" smtClean="0"/>
              <a:t> příspěvková </a:t>
            </a:r>
            <a:r>
              <a:rPr lang="cs-CZ" sz="3600" dirty="0"/>
              <a:t>organizace</a:t>
            </a:r>
          </a:p>
          <a:p>
            <a:pPr fontAlgn="ctr"/>
            <a:r>
              <a:rPr lang="cs-CZ" sz="3600" b="1" dirty="0"/>
              <a:t>Typ </a:t>
            </a:r>
            <a:r>
              <a:rPr lang="cs-CZ" sz="3600" b="1" dirty="0" smtClean="0"/>
              <a:t>školy:</a:t>
            </a:r>
            <a:r>
              <a:rPr lang="cs-CZ" sz="3600" dirty="0"/>
              <a:t> </a:t>
            </a:r>
            <a:r>
              <a:rPr lang="cs-CZ" sz="3600" dirty="0" smtClean="0"/>
              <a:t>plně </a:t>
            </a:r>
            <a:r>
              <a:rPr lang="cs-CZ" sz="3600" dirty="0"/>
              <a:t>organizovaná</a:t>
            </a:r>
          </a:p>
          <a:p>
            <a:pPr fontAlgn="ctr"/>
            <a:r>
              <a:rPr lang="cs-CZ" sz="3600" b="1" dirty="0"/>
              <a:t>Spádový obvod</a:t>
            </a:r>
            <a:r>
              <a:rPr lang="cs-CZ" sz="3600" b="1" dirty="0" smtClean="0"/>
              <a:t>:  Třemošná, Záluží</a:t>
            </a:r>
            <a:endParaRPr lang="cs-CZ" sz="3600" dirty="0" smtClean="0"/>
          </a:p>
          <a:p>
            <a:pPr marL="0" indent="0" fontAlgn="ctr">
              <a:buNone/>
            </a:pPr>
            <a:endParaRPr lang="cs-CZ" sz="3600" dirty="0"/>
          </a:p>
          <a:p>
            <a:pPr fontAlgn="ctr"/>
            <a:r>
              <a:rPr lang="cs-CZ" sz="3600" b="1" dirty="0" smtClean="0"/>
              <a:t>Telefon:</a:t>
            </a:r>
            <a:r>
              <a:rPr lang="cs-CZ" sz="3600" dirty="0"/>
              <a:t> </a:t>
            </a:r>
            <a:r>
              <a:rPr lang="cs-CZ" sz="3600" dirty="0" smtClean="0"/>
              <a:t> 377</a:t>
            </a:r>
            <a:r>
              <a:rPr lang="cs-CZ" sz="3600" dirty="0"/>
              <a:t> 855 645, </a:t>
            </a:r>
            <a:r>
              <a:rPr lang="cs-CZ" sz="3600" dirty="0" smtClean="0"/>
              <a:t>777 367 766</a:t>
            </a:r>
            <a:endParaRPr lang="cs-CZ" sz="3600" dirty="0"/>
          </a:p>
          <a:p>
            <a:pPr fontAlgn="ctr"/>
            <a:r>
              <a:rPr lang="cs-CZ" sz="3600" b="1" dirty="0"/>
              <a:t>E – </a:t>
            </a:r>
            <a:r>
              <a:rPr lang="cs-CZ" sz="3600" b="1" dirty="0" smtClean="0"/>
              <a:t>mail:</a:t>
            </a:r>
            <a:r>
              <a:rPr lang="cs-CZ" sz="3600" dirty="0"/>
              <a:t> </a:t>
            </a:r>
            <a:r>
              <a:rPr lang="cs-CZ" sz="3600" dirty="0" smtClean="0"/>
              <a:t> </a:t>
            </a:r>
            <a:r>
              <a:rPr lang="cs-CZ" sz="3600" dirty="0" smtClean="0">
                <a:hlinkClick r:id="rId2"/>
              </a:rPr>
              <a:t>reditelna@zstremosna.cz</a:t>
            </a:r>
            <a:endParaRPr lang="cs-CZ" sz="3600" dirty="0"/>
          </a:p>
          <a:p>
            <a:pPr fontAlgn="ctr"/>
            <a:r>
              <a:rPr lang="cs-CZ" sz="3600" b="1" dirty="0" smtClean="0"/>
              <a:t>Webové stránky:</a:t>
            </a:r>
            <a:r>
              <a:rPr lang="cs-CZ" sz="3600" dirty="0"/>
              <a:t> </a:t>
            </a:r>
            <a:r>
              <a:rPr lang="cs-CZ" sz="3600" dirty="0" smtClean="0">
                <a:hlinkClick r:id="rId3"/>
              </a:rPr>
              <a:t>www.zstremosna.cz</a:t>
            </a:r>
            <a:r>
              <a:rPr lang="cs-CZ" sz="3600" dirty="0" smtClean="0"/>
              <a:t>            </a:t>
            </a:r>
            <a:endParaRPr lang="cs-CZ" sz="3600" dirty="0"/>
          </a:p>
          <a:p>
            <a:pPr fontAlgn="ctr"/>
            <a:r>
              <a:rPr lang="cs-CZ" sz="3600" b="1" dirty="0" smtClean="0"/>
              <a:t>IČO:</a:t>
            </a:r>
            <a:r>
              <a:rPr lang="cs-CZ" sz="3600" dirty="0"/>
              <a:t> </a:t>
            </a:r>
            <a:r>
              <a:rPr lang="cs-CZ" sz="3600" dirty="0" smtClean="0"/>
              <a:t>606 </a:t>
            </a:r>
            <a:r>
              <a:rPr lang="cs-CZ" sz="3600" dirty="0"/>
              <a:t>10 581</a:t>
            </a:r>
          </a:p>
          <a:p>
            <a:pPr fontAlgn="ctr"/>
            <a:r>
              <a:rPr lang="cs-CZ" sz="3600" b="1" dirty="0"/>
              <a:t>Ředitel školy:</a:t>
            </a:r>
            <a:endParaRPr lang="cs-CZ" sz="3600" dirty="0"/>
          </a:p>
          <a:p>
            <a:pPr fontAlgn="ctr"/>
            <a:r>
              <a:rPr lang="cs-CZ" sz="3600" dirty="0"/>
              <a:t>Mgr. Václav Fencl</a:t>
            </a:r>
          </a:p>
          <a:p>
            <a:pPr fontAlgn="ctr"/>
            <a:r>
              <a:rPr lang="cs-CZ" sz="3600" b="1" dirty="0"/>
              <a:t>Zařazení do sítě škol:</a:t>
            </a:r>
            <a:endParaRPr lang="cs-CZ" sz="3600" dirty="0"/>
          </a:p>
          <a:p>
            <a:pPr fontAlgn="ctr"/>
            <a:r>
              <a:rPr lang="cs-CZ" sz="3600" dirty="0"/>
              <a:t>čj. 3876/2007 ze dne 2. 4. 2007 s účinností od 1. 9. 2007</a:t>
            </a:r>
          </a:p>
          <a:p>
            <a:endParaRPr lang="cs-CZ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73038" y="-9207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73038" y="3651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52388" y="-9207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52388" y="3651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8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Materiální a technické vybavení </a:t>
            </a:r>
            <a:r>
              <a:rPr lang="cs-CZ" b="1" dirty="0" smtClean="0"/>
              <a:t>školy</a:t>
            </a:r>
          </a:p>
          <a:p>
            <a:r>
              <a:rPr lang="cs-CZ" dirty="0" smtClean="0"/>
              <a:t>Elektronická třídní kniha</a:t>
            </a:r>
          </a:p>
          <a:p>
            <a:r>
              <a:rPr lang="cs-CZ" dirty="0" smtClean="0"/>
              <a:t>Informační systém Škola OnLine</a:t>
            </a:r>
          </a:p>
          <a:p>
            <a:r>
              <a:rPr lang="cs-CZ" dirty="0" smtClean="0"/>
              <a:t>Nově zrekonstruovaná školní výdejna jídel – Americká 146</a:t>
            </a:r>
          </a:p>
          <a:p>
            <a:r>
              <a:rPr lang="cs-CZ" dirty="0" smtClean="0"/>
              <a:t>Zrekonstruované toalety</a:t>
            </a:r>
          </a:p>
          <a:p>
            <a:r>
              <a:rPr lang="cs-CZ" dirty="0" smtClean="0"/>
              <a:t>Školní zahrada</a:t>
            </a:r>
          </a:p>
          <a:p>
            <a:r>
              <a:rPr lang="cs-CZ" dirty="0" smtClean="0"/>
              <a:t>Blízký les a sportovní areál – budova U Stadionu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67847" y="4001294"/>
            <a:ext cx="1040848" cy="108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38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51460"/>
            <a:ext cx="7886700" cy="1439229"/>
          </a:xfrm>
        </p:spPr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245869"/>
            <a:ext cx="7886700" cy="5145883"/>
          </a:xfrm>
        </p:spPr>
        <p:txBody>
          <a:bodyPr>
            <a:normAutofit/>
          </a:bodyPr>
          <a:lstStyle/>
          <a:p>
            <a:r>
              <a:rPr lang="cs-CZ" sz="2400" dirty="0"/>
              <a:t>Přijímací řízení ke vzdělávání na </a:t>
            </a:r>
            <a:r>
              <a:rPr lang="cs-CZ" sz="2400" dirty="0" smtClean="0"/>
              <a:t>víceletá </a:t>
            </a:r>
            <a:r>
              <a:rPr lang="cs-CZ" sz="2400" dirty="0"/>
              <a:t>gymnázia </a:t>
            </a:r>
            <a:r>
              <a:rPr lang="cs-CZ" sz="2400" dirty="0" smtClean="0"/>
              <a:t>2018</a:t>
            </a:r>
            <a:endParaRPr lang="cs-CZ" sz="2400" dirty="0"/>
          </a:p>
          <a:p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Přijímací řízení ke vzdělávání na víceletá gymnázia 2019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Přijímací </a:t>
            </a:r>
            <a:r>
              <a:rPr lang="cs-CZ" sz="2400" dirty="0"/>
              <a:t>řízení ke vzdělávání na víceletá gymnázia </a:t>
            </a:r>
            <a:r>
              <a:rPr lang="cs-CZ" sz="2400" dirty="0" smtClean="0"/>
              <a:t>2019</a:t>
            </a:r>
            <a:endParaRPr lang="cs-CZ" dirty="0"/>
          </a:p>
          <a:p>
            <a:endParaRPr lang="cs-CZ" sz="2400" dirty="0" smtClean="0"/>
          </a:p>
          <a:p>
            <a:r>
              <a:rPr lang="cs-CZ" sz="2400" dirty="0" smtClean="0"/>
              <a:t>Přijímací </a:t>
            </a:r>
            <a:r>
              <a:rPr lang="cs-CZ" sz="2400" dirty="0"/>
              <a:t>řízení ke vzdělávání na víceletá gymnázia </a:t>
            </a:r>
            <a:r>
              <a:rPr lang="cs-CZ" sz="2400" dirty="0" smtClean="0"/>
              <a:t>2020</a:t>
            </a: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309429"/>
              </p:ext>
            </p:extLst>
          </p:nvPr>
        </p:nvGraphicFramePr>
        <p:xfrm>
          <a:off x="560064" y="1675050"/>
          <a:ext cx="7886699" cy="890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z 5. </a:t>
                      </a:r>
                      <a:r>
                        <a:rPr lang="cs-CZ" sz="1800" b="0" dirty="0" smtClean="0">
                          <a:effectLst/>
                        </a:rPr>
                        <a:t>třídy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ze 7. </a:t>
                      </a:r>
                      <a:r>
                        <a:rPr lang="cs-CZ" sz="1800" b="0" dirty="0" smtClean="0">
                          <a:effectLst/>
                        </a:rPr>
                        <a:t>třídy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přihlášených na víceletá gymnázia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cs-CZ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cs-CZ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přijatých na víceletá gymnázia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cs-CZ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cs-CZ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53536"/>
              </p:ext>
            </p:extLst>
          </p:nvPr>
        </p:nvGraphicFramePr>
        <p:xfrm>
          <a:off x="571505" y="3527254"/>
          <a:ext cx="7886701" cy="9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8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</a:rPr>
                        <a:t>z 5. třídy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</a:rPr>
                        <a:t>ze 7. třídy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přihlášených na víceletá gymnázia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přijatých na víceletá gymnázia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763542"/>
              </p:ext>
            </p:extLst>
          </p:nvPr>
        </p:nvGraphicFramePr>
        <p:xfrm>
          <a:off x="594369" y="5408473"/>
          <a:ext cx="7863837" cy="9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7761">
                  <a:extLst>
                    <a:ext uri="{9D8B030D-6E8A-4147-A177-3AD203B41FA5}">
                      <a16:colId xmlns:a16="http://schemas.microsoft.com/office/drawing/2014/main" val="359898891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45521115"/>
                    </a:ext>
                  </a:extLst>
                </a:gridCol>
                <a:gridCol w="1371596">
                  <a:extLst>
                    <a:ext uri="{9D8B030D-6E8A-4147-A177-3AD203B41FA5}">
                      <a16:colId xmlns:a16="http://schemas.microsoft.com/office/drawing/2014/main" val="368477196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</a:rPr>
                        <a:t>z 5. třídy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</a:rPr>
                        <a:t>ze 7. třídy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362238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1800" b="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Počet žáků přihlášených na víceletá gymnázia</a:t>
                      </a:r>
                      <a:endParaRPr lang="cs-CZ" sz="18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236298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přijatých na víceletá gymnázia</a:t>
                      </a:r>
                      <a:endParaRPr lang="cs-CZ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cs-CZ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8999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8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08847"/>
          </a:xfrm>
        </p:spPr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8180" y="1664678"/>
            <a:ext cx="7886700" cy="5193322"/>
          </a:xfrm>
        </p:spPr>
        <p:txBody>
          <a:bodyPr>
            <a:normAutofit/>
          </a:bodyPr>
          <a:lstStyle/>
          <a:p>
            <a:r>
              <a:rPr lang="cs-CZ" sz="2400" dirty="0"/>
              <a:t>Přijímací řízení ke vzdělávání na SŠ s maturitou </a:t>
            </a:r>
            <a:r>
              <a:rPr lang="cs-CZ" sz="2400" dirty="0" smtClean="0"/>
              <a:t>2018 – čtyřleté obory </a:t>
            </a: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000" dirty="0" smtClean="0"/>
              <a:t>                                       (47% žáků</a:t>
            </a:r>
            <a:r>
              <a:rPr lang="cs-CZ" sz="2400" dirty="0" smtClean="0"/>
              <a:t> </a:t>
            </a:r>
            <a:r>
              <a:rPr lang="cs-CZ" sz="2000" dirty="0" smtClean="0"/>
              <a:t>třídy končících povinnou školní docházku)                                         </a:t>
            </a:r>
            <a:endParaRPr lang="cs-CZ" sz="2400" dirty="0" smtClean="0"/>
          </a:p>
          <a:p>
            <a:r>
              <a:rPr lang="cs-CZ" sz="2400" dirty="0" smtClean="0"/>
              <a:t>Přijímací </a:t>
            </a:r>
            <a:r>
              <a:rPr lang="cs-CZ" sz="2400" dirty="0"/>
              <a:t>řízení ke vzdělávání na SŠ s maturitou </a:t>
            </a:r>
            <a:r>
              <a:rPr lang="cs-CZ" sz="2400" dirty="0" smtClean="0"/>
              <a:t>2019 – čtyřleté obory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 fontAlgn="t">
              <a:buNone/>
            </a:pPr>
            <a:endParaRPr lang="cs-CZ" sz="24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                    (</a:t>
            </a:r>
            <a:r>
              <a:rPr lang="cs-CZ" sz="2000" dirty="0"/>
              <a:t>66% žáků třídy </a:t>
            </a:r>
            <a:r>
              <a:rPr lang="cs-CZ" sz="2000" dirty="0" smtClean="0"/>
              <a:t>končících povinnou školní </a:t>
            </a:r>
            <a:r>
              <a:rPr lang="cs-CZ" sz="2000" dirty="0"/>
              <a:t>d</a:t>
            </a:r>
            <a:r>
              <a:rPr lang="cs-CZ" sz="2000" dirty="0" smtClean="0"/>
              <a:t>ocházku)</a:t>
            </a:r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403808"/>
              </p:ext>
            </p:extLst>
          </p:nvPr>
        </p:nvGraphicFramePr>
        <p:xfrm>
          <a:off x="678180" y="2367311"/>
          <a:ext cx="7886699" cy="1010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gymnázia</a:t>
                      </a:r>
                      <a:endParaRPr lang="cs-CZ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SOŠ</a:t>
                      </a:r>
                      <a:endParaRPr lang="cs-CZ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přihlášených na maturitní</a:t>
                      </a:r>
                      <a:r>
                        <a:rPr lang="cs-CZ" sz="20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obory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přijatých na </a:t>
                      </a: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maturitní</a:t>
                      </a:r>
                      <a:r>
                        <a:rPr lang="cs-CZ" sz="20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obory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871281"/>
              </p:ext>
            </p:extLst>
          </p:nvPr>
        </p:nvGraphicFramePr>
        <p:xfrm>
          <a:off x="678180" y="4682534"/>
          <a:ext cx="7886701" cy="1058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8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gymnázia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SOŠ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přihlášených na maturitní</a:t>
                      </a:r>
                      <a:r>
                        <a:rPr lang="cs-CZ" sz="20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obory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přijatých na maturitní</a:t>
                      </a:r>
                      <a:r>
                        <a:rPr lang="cs-CZ" sz="20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obory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cs-CZ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6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628650" y="1825624"/>
            <a:ext cx="7886700" cy="46574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Přijímací řízení ke vzdělávání na SŠ s maturitou 2020 – čtyřleté obory</a:t>
            </a:r>
          </a:p>
          <a:p>
            <a:endParaRPr lang="cs-CZ" sz="2400" dirty="0" smtClean="0"/>
          </a:p>
          <a:p>
            <a:endParaRPr lang="cs-CZ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/>
              <a:t>                                              (66,7% žáků</a:t>
            </a:r>
            <a:r>
              <a:rPr lang="cs-CZ" sz="2400" dirty="0" smtClean="0"/>
              <a:t> </a:t>
            </a:r>
            <a:r>
              <a:rPr lang="cs-CZ" sz="2000" dirty="0" smtClean="0"/>
              <a:t>třídy končících </a:t>
            </a:r>
            <a:r>
              <a:rPr lang="cs-CZ" sz="2000" dirty="0" err="1" smtClean="0"/>
              <a:t>povin</a:t>
            </a:r>
            <a:r>
              <a:rPr lang="cs-CZ" sz="2000" dirty="0" smtClean="0"/>
              <a:t>.  </a:t>
            </a:r>
            <a:r>
              <a:rPr lang="cs-CZ" sz="2000" dirty="0" err="1" smtClean="0"/>
              <a:t>šk</a:t>
            </a:r>
            <a:r>
              <a:rPr lang="cs-CZ" sz="2000" dirty="0" smtClean="0"/>
              <a:t>. docházku)       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3722"/>
              </p:ext>
            </p:extLst>
          </p:nvPr>
        </p:nvGraphicFramePr>
        <p:xfrm>
          <a:off x="707780" y="2745153"/>
          <a:ext cx="78075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693">
                  <a:extLst>
                    <a:ext uri="{9D8B030D-6E8A-4147-A177-3AD203B41FA5}">
                      <a16:colId xmlns:a16="http://schemas.microsoft.com/office/drawing/2014/main" val="3850730302"/>
                    </a:ext>
                  </a:extLst>
                </a:gridCol>
                <a:gridCol w="1453662">
                  <a:extLst>
                    <a:ext uri="{9D8B030D-6E8A-4147-A177-3AD203B41FA5}">
                      <a16:colId xmlns:a16="http://schemas.microsoft.com/office/drawing/2014/main" val="173771543"/>
                    </a:ext>
                  </a:extLst>
                </a:gridCol>
                <a:gridCol w="1430215">
                  <a:extLst>
                    <a:ext uri="{9D8B030D-6E8A-4147-A177-3AD203B41FA5}">
                      <a16:colId xmlns:a16="http://schemas.microsoft.com/office/drawing/2014/main" val="2470483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gymnázia</a:t>
                      </a:r>
                      <a:endParaRPr lang="cs-CZ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SOŠ</a:t>
                      </a:r>
                      <a:endParaRPr lang="cs-CZ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92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přihlášených na maturitní</a:t>
                      </a:r>
                      <a:r>
                        <a:rPr lang="cs-CZ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obory</a:t>
                      </a:r>
                      <a:endParaRPr lang="cs-CZ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52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Počet žáků přijatých na </a:t>
                      </a:r>
                      <a:r>
                        <a:rPr lang="cs-CZ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maturitní</a:t>
                      </a:r>
                      <a:r>
                        <a:rPr lang="cs-CZ" sz="2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obory</a:t>
                      </a:r>
                      <a:endParaRPr lang="cs-CZ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7072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9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90689"/>
            <a:ext cx="7989570" cy="4749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Úspěchy školy</a:t>
            </a:r>
          </a:p>
          <a:p>
            <a:r>
              <a:rPr lang="cs-CZ" dirty="0" smtClean="0"/>
              <a:t>Okresní kola sportovních soutěží – </a:t>
            </a:r>
            <a:r>
              <a:rPr lang="cs-CZ" dirty="0" smtClean="0"/>
              <a:t>minikopaná, </a:t>
            </a:r>
            <a:r>
              <a:rPr lang="cs-CZ" dirty="0" smtClean="0"/>
              <a:t>házená a miniházená, florbal, atletický trojboj</a:t>
            </a:r>
          </a:p>
          <a:p>
            <a:r>
              <a:rPr lang="cs-CZ" dirty="0" smtClean="0"/>
              <a:t>Olympiády  - </a:t>
            </a:r>
            <a:r>
              <a:rPr lang="cs-CZ" dirty="0" err="1" smtClean="0"/>
              <a:t>Čj</a:t>
            </a:r>
            <a:r>
              <a:rPr lang="cs-CZ" dirty="0" smtClean="0"/>
              <a:t>, Aj, F, Z, D, přírodovědný klokan, </a:t>
            </a:r>
            <a:r>
              <a:rPr lang="cs-CZ" dirty="0" err="1" smtClean="0"/>
              <a:t>Pythagoriáda</a:t>
            </a:r>
            <a:r>
              <a:rPr lang="cs-CZ" dirty="0" smtClean="0"/>
              <a:t> – každoročně žáci školy mezi pěticí nejúspěšnějších účastníků okresních kol s postupem do krajských soutěží</a:t>
            </a:r>
          </a:p>
          <a:p>
            <a:r>
              <a:rPr lang="cs-CZ" dirty="0" smtClean="0"/>
              <a:t>Velikonoční a vánoční jarmark</a:t>
            </a:r>
          </a:p>
          <a:p>
            <a:r>
              <a:rPr lang="cs-CZ" dirty="0" smtClean="0"/>
              <a:t>1. místo v regionu v projektu „bezpečí na internetu“</a:t>
            </a:r>
          </a:p>
          <a:p>
            <a:r>
              <a:rPr lang="cs-CZ" dirty="0" smtClean="0"/>
              <a:t>Liga proti rakovině – charitativní akce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1588" y="1332412"/>
            <a:ext cx="1071154" cy="1115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0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202" y="785750"/>
            <a:ext cx="7886700" cy="1325563"/>
          </a:xfrm>
        </p:spPr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7522" y="2111313"/>
            <a:ext cx="7886700" cy="4111370"/>
          </a:xfrm>
        </p:spPr>
        <p:txBody>
          <a:bodyPr/>
          <a:lstStyle/>
          <a:p>
            <a:pPr marL="0" indent="0">
              <a:buNone/>
            </a:pPr>
            <a:r>
              <a:rPr lang="cs-CZ" sz="3200" b="1" dirty="0" smtClean="0"/>
              <a:t>Školní družina</a:t>
            </a:r>
          </a:p>
          <a:p>
            <a:r>
              <a:rPr lang="pl-PL" dirty="0"/>
              <a:t>Provozní doba ŠD je od 6:00 do 16:30 </a:t>
            </a:r>
            <a:r>
              <a:rPr lang="pl-PL" dirty="0" smtClean="0"/>
              <a:t>hodin</a:t>
            </a:r>
          </a:p>
          <a:p>
            <a:r>
              <a:rPr lang="cs-CZ" dirty="0" smtClean="0"/>
              <a:t>Období: září až prosinec 400,- Kč</a:t>
            </a:r>
          </a:p>
          <a:p>
            <a:pPr marL="0" indent="0">
              <a:buNone/>
            </a:pPr>
            <a:r>
              <a:rPr lang="cs-CZ" dirty="0" smtClean="0"/>
              <a:t>                  </a:t>
            </a:r>
            <a:r>
              <a:rPr lang="cs-CZ" dirty="0"/>
              <a:t>leden až červen 600,- </a:t>
            </a:r>
            <a:r>
              <a:rPr lang="cs-CZ" dirty="0" smtClean="0"/>
              <a:t>Kč </a:t>
            </a:r>
          </a:p>
          <a:p>
            <a:r>
              <a:rPr lang="cs-CZ" dirty="0"/>
              <a:t> Úplata je splatná předem, platí se ve dvou </a:t>
            </a:r>
            <a:r>
              <a:rPr lang="cs-CZ" dirty="0" smtClean="0"/>
              <a:t>    splátkách </a:t>
            </a:r>
            <a:r>
              <a:rPr lang="cs-CZ" dirty="0"/>
              <a:t>převodem na účet </a:t>
            </a:r>
            <a:r>
              <a:rPr lang="cs-CZ" dirty="0" smtClean="0"/>
              <a:t>školy 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8747" y="5106897"/>
            <a:ext cx="1071155" cy="1115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2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98713"/>
            <a:ext cx="8085909" cy="58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9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anose="030F0702030302020204" pitchFamily="66" charset="0"/>
              </a:rPr>
              <a:t>Švihov</a:t>
            </a:r>
            <a:endParaRPr lang="cs-CZ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img26.rajce.idnes.cz/d2602/16/16143/16143554_a6ce98459b2a6402fd63351265108e4a/images/20190606_123530_resized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4705">
            <a:off x="451625" y="1727834"/>
            <a:ext cx="4190461" cy="23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26.rajce.idnes.cz/d2602/16/16143/16143554_a6ce98459b2a6402fd63351265108e4a/images/20190606_105653_resized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594">
            <a:off x="5860207" y="525664"/>
            <a:ext cx="2164698" cy="384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g26.rajce.idnes.cz/d2602/16/16143/16143554_a6ce98459b2a6402fd63351265108e4a/images/20190606_124005_resized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85" y="4534555"/>
            <a:ext cx="3435772" cy="19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39424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50826"/>
            <a:ext cx="7886700" cy="1440814"/>
          </a:xfrm>
        </p:spPr>
        <p:txBody>
          <a:bodyPr/>
          <a:lstStyle/>
          <a:p>
            <a:r>
              <a:rPr lang="cs-CZ" b="1" dirty="0" smtClean="0"/>
              <a:t>  ZŠ </a:t>
            </a:r>
            <a:r>
              <a:rPr lang="cs-CZ" b="1" dirty="0"/>
              <a:t>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52632"/>
            <a:ext cx="7886700" cy="46243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3600" b="1" dirty="0" smtClean="0"/>
              <a:t>Stravování</a:t>
            </a:r>
          </a:p>
          <a:p>
            <a:r>
              <a:rPr lang="cs-CZ" dirty="0" smtClean="0"/>
              <a:t>t</a:t>
            </a:r>
            <a:r>
              <a:rPr lang="de-DE" dirty="0" err="1" smtClean="0"/>
              <a:t>el</a:t>
            </a:r>
            <a:r>
              <a:rPr lang="de-DE" dirty="0"/>
              <a:t>. 377 953 445, </a:t>
            </a:r>
            <a:r>
              <a:rPr lang="de-DE" dirty="0" err="1"/>
              <a:t>e-mail</a:t>
            </a:r>
            <a:r>
              <a:rPr lang="de-DE" dirty="0"/>
              <a:t>: </a:t>
            </a:r>
            <a:r>
              <a:rPr lang="de-DE" dirty="0">
                <a:hlinkClick r:id="rId2"/>
              </a:rPr>
              <a:t>sj.tremosna@seznam.cz</a:t>
            </a:r>
            <a:endParaRPr lang="cs-CZ" dirty="0" smtClean="0"/>
          </a:p>
          <a:p>
            <a:r>
              <a:rPr lang="cs-CZ" dirty="0" smtClean="0"/>
              <a:t>Výše stravného: žáci</a:t>
            </a:r>
            <a:r>
              <a:rPr lang="cs-CZ" dirty="0"/>
              <a:t>  6 – 10 let          </a:t>
            </a:r>
            <a:r>
              <a:rPr lang="cs-CZ" dirty="0" smtClean="0"/>
              <a:t>29,-</a:t>
            </a:r>
            <a:r>
              <a:rPr lang="cs-CZ" dirty="0"/>
              <a:t>Kč</a:t>
            </a:r>
            <a:br>
              <a:rPr lang="cs-CZ" dirty="0"/>
            </a:br>
            <a:r>
              <a:rPr lang="cs-CZ" dirty="0" smtClean="0"/>
              <a:t>                                    11 </a:t>
            </a:r>
            <a:r>
              <a:rPr lang="cs-CZ" dirty="0"/>
              <a:t>– 14 let         </a:t>
            </a:r>
            <a:r>
              <a:rPr lang="cs-CZ" dirty="0" smtClean="0"/>
              <a:t> 31,-Kč          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                            15 </a:t>
            </a:r>
            <a:r>
              <a:rPr lang="cs-CZ" dirty="0"/>
              <a:t>– 18 let          </a:t>
            </a:r>
            <a:r>
              <a:rPr lang="cs-CZ" dirty="0" smtClean="0"/>
              <a:t>33,-Kč</a:t>
            </a:r>
          </a:p>
          <a:p>
            <a:r>
              <a:rPr lang="cs-CZ" dirty="0" smtClean="0"/>
              <a:t>Objednávání obědů: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p</a:t>
            </a:r>
            <a:r>
              <a:rPr lang="cs-CZ" dirty="0" smtClean="0"/>
              <a:t>řes </a:t>
            </a:r>
            <a:r>
              <a:rPr lang="cs-CZ" dirty="0"/>
              <a:t>internet </a:t>
            </a:r>
            <a:r>
              <a:rPr lang="cs-CZ" dirty="0" smtClean="0"/>
              <a:t>- čipem</a:t>
            </a:r>
            <a:r>
              <a:rPr lang="cs-CZ" dirty="0"/>
              <a:t> – t</a:t>
            </a:r>
            <a:r>
              <a:rPr lang="cs-CZ" dirty="0" smtClean="0"/>
              <a:t>elefonicky</a:t>
            </a:r>
            <a:r>
              <a:rPr lang="cs-CZ" dirty="0"/>
              <a:t> </a:t>
            </a:r>
            <a:r>
              <a:rPr lang="cs-CZ" dirty="0" smtClean="0"/>
              <a:t>(spíše aktuální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odhlášky)</a:t>
            </a:r>
          </a:p>
          <a:p>
            <a:r>
              <a:rPr lang="cs-CZ" dirty="0"/>
              <a:t>m</a:t>
            </a:r>
            <a:r>
              <a:rPr lang="cs-CZ" dirty="0" smtClean="0"/>
              <a:t>ožný výběr ze dvou jídel</a:t>
            </a:r>
          </a:p>
          <a:p>
            <a:r>
              <a:rPr lang="cs-CZ" dirty="0" smtClean="0"/>
              <a:t>Platba stravného inkasem </a:t>
            </a:r>
            <a:r>
              <a:rPr lang="cs-CZ" dirty="0"/>
              <a:t>zpětně za uplynulý </a:t>
            </a:r>
            <a:r>
              <a:rPr lang="cs-CZ" dirty="0" smtClean="0"/>
              <a:t>měsíc</a:t>
            </a:r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4457" y="503181"/>
            <a:ext cx="1007473" cy="1049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80606"/>
            <a:ext cx="7886700" cy="482019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200" b="1" dirty="0" smtClean="0"/>
              <a:t>Zájmová činnost (kroužky)</a:t>
            </a:r>
          </a:p>
          <a:p>
            <a:r>
              <a:rPr lang="cs-CZ" dirty="0" smtClean="0"/>
              <a:t>Příprava na SŠ – matematika a český jazyk</a:t>
            </a:r>
          </a:p>
          <a:p>
            <a:r>
              <a:rPr lang="cs-CZ" dirty="0" smtClean="0"/>
              <a:t>Procvičování pravopisu pro 8. třídu, kroužek AJ</a:t>
            </a:r>
          </a:p>
          <a:p>
            <a:r>
              <a:rPr lang="cs-CZ" dirty="0" smtClean="0"/>
              <a:t>Přírodovědný kroužek pro 8. a 9. třídu</a:t>
            </a:r>
          </a:p>
          <a:p>
            <a:r>
              <a:rPr lang="cs-CZ" dirty="0" smtClean="0"/>
              <a:t>Pohybové hry pro 4. – 6. třídu</a:t>
            </a:r>
          </a:p>
          <a:p>
            <a:r>
              <a:rPr lang="cs-CZ" dirty="0"/>
              <a:t>Divadelní </a:t>
            </a:r>
            <a:r>
              <a:rPr lang="cs-CZ" dirty="0" smtClean="0"/>
              <a:t>kroužek</a:t>
            </a:r>
          </a:p>
          <a:p>
            <a:pPr marL="0" indent="0">
              <a:buNone/>
            </a:pPr>
            <a:r>
              <a:rPr lang="cs-CZ" sz="3200" b="1" dirty="0" err="1" smtClean="0"/>
              <a:t>Chanos</a:t>
            </a:r>
            <a:endParaRPr lang="cs-CZ" sz="3200" b="1" dirty="0" smtClean="0"/>
          </a:p>
          <a:p>
            <a:r>
              <a:rPr lang="cs-CZ" dirty="0" smtClean="0"/>
              <a:t>Šikovné ručičky (výtvarný kroužek Po +Čt)</a:t>
            </a:r>
          </a:p>
          <a:p>
            <a:r>
              <a:rPr lang="cs-CZ" dirty="0" err="1" smtClean="0"/>
              <a:t>Joga</a:t>
            </a:r>
            <a:r>
              <a:rPr lang="cs-CZ" dirty="0" smtClean="0"/>
              <a:t>  (tělocvična  </a:t>
            </a:r>
            <a:r>
              <a:rPr lang="cs-CZ" dirty="0" err="1" smtClean="0"/>
              <a:t>chanos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Sportovně pohybový kroužek (Po +St)</a:t>
            </a:r>
          </a:p>
          <a:p>
            <a:r>
              <a:rPr lang="cs-CZ" dirty="0" smtClean="0"/>
              <a:t>Kroužky DDM s převodem dětí do Domu DDM (keramika, horolezectví, florbal, taneční kroužek, ……..)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8357" y="3082834"/>
            <a:ext cx="1196993" cy="1246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8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02336" y="1825625"/>
            <a:ext cx="8375904" cy="4351338"/>
          </a:xfrm>
        </p:spPr>
        <p:txBody>
          <a:bodyPr>
            <a:normAutofit/>
          </a:bodyPr>
          <a:lstStyle/>
          <a:p>
            <a:r>
              <a:rPr lang="cs-CZ" b="1" dirty="0" smtClean="0"/>
              <a:t>Zřizovatel: </a:t>
            </a:r>
            <a:r>
              <a:rPr lang="cs-CZ" dirty="0" smtClean="0"/>
              <a:t>Město Třemošná</a:t>
            </a:r>
          </a:p>
          <a:p>
            <a:pPr marL="0" indent="0">
              <a:buNone/>
            </a:pPr>
            <a:r>
              <a:rPr lang="cs-CZ" dirty="0" smtClean="0"/>
              <a:t>                       Sídliště 992</a:t>
            </a:r>
          </a:p>
          <a:p>
            <a:pPr marL="0" indent="0">
              <a:buNone/>
            </a:pPr>
            <a:r>
              <a:rPr lang="cs-CZ" dirty="0" smtClean="0"/>
              <a:t>                       tel.: 377</a:t>
            </a:r>
            <a:r>
              <a:rPr lang="cs-CZ" dirty="0"/>
              <a:t> 953 </a:t>
            </a:r>
            <a:r>
              <a:rPr lang="cs-CZ" dirty="0" smtClean="0"/>
              <a:t>401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Školská rada – 6 členů</a:t>
            </a:r>
          </a:p>
          <a:p>
            <a:pPr marL="0" indent="0">
              <a:buNone/>
            </a:pPr>
            <a:r>
              <a:rPr lang="cs-CZ" dirty="0" smtClean="0"/>
              <a:t>   Zřizovatel: Mgr. Petr Žižka, Václav Stehlík</a:t>
            </a:r>
          </a:p>
          <a:p>
            <a:pPr marL="0" indent="0">
              <a:buNone/>
            </a:pPr>
            <a:r>
              <a:rPr lang="cs-CZ" dirty="0" smtClean="0"/>
              <a:t>   Pedagogové: Mgr. Petr Haken, Mgr. Ivana </a:t>
            </a:r>
            <a:r>
              <a:rPr lang="cs-CZ" dirty="0" err="1" smtClean="0"/>
              <a:t>Kuhnová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Rodiče: Mgr. Ivana Bártová, Mgr</a:t>
            </a:r>
            <a:r>
              <a:rPr lang="cs-CZ" dirty="0"/>
              <a:t>. Barbora Čechová, </a:t>
            </a:r>
            <a:r>
              <a:rPr lang="cs-CZ" dirty="0" err="1" smtClean="0"/>
              <a:t>DiS</a:t>
            </a:r>
            <a:r>
              <a:rPr lang="cs-CZ" dirty="0"/>
              <a:t>.</a:t>
            </a:r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3616" y="2704011"/>
            <a:ext cx="1031966" cy="1074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7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anose="030F0702030302020204" pitchFamily="66" charset="0"/>
              </a:rPr>
              <a:t>Jahodový les</a:t>
            </a:r>
            <a:endParaRPr lang="cs-CZ" b="1" dirty="0"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7123">
            <a:off x="230781" y="1776057"/>
            <a:ext cx="4528800" cy="25474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22">
            <a:off x="5140740" y="1530891"/>
            <a:ext cx="3722140" cy="20937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25" y="4145871"/>
            <a:ext cx="3882501" cy="2183907"/>
          </a:xfrm>
          <a:prstGeom prst="rect">
            <a:avLst/>
          </a:prstGeom>
        </p:spPr>
      </p:pic>
      <p:pic>
        <p:nvPicPr>
          <p:cNvPr id="8" name="Picture 6" descr="Výsledek obrázku pro kreslený školá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7130363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4313" y="259895"/>
            <a:ext cx="7886700" cy="1325563"/>
          </a:xfrm>
        </p:spPr>
        <p:txBody>
          <a:bodyPr/>
          <a:lstStyle/>
          <a:p>
            <a:pPr algn="ctr"/>
            <a:r>
              <a:rPr lang="cs-CZ" b="1" dirty="0" err="1" smtClean="0">
                <a:latin typeface="Comic Sans MS" panose="030F0702030302020204" pitchFamily="66" charset="0"/>
              </a:rPr>
              <a:t>Sofronka</a:t>
            </a:r>
            <a:endParaRPr lang="cs-CZ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-pro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623">
            <a:off x="641849" y="1607441"/>
            <a:ext cx="4440414" cy="444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4e-proxy –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56" y="2384384"/>
            <a:ext cx="3841452" cy="35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Výsledek obrázku pro kreslený školá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199325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anose="030F0702030302020204" pitchFamily="66" charset="0"/>
              </a:rPr>
              <a:t>První školní den</a:t>
            </a:r>
            <a:endParaRPr lang="cs-CZ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www.zstremosna.cz/wp-content/uploads/2019/09/DSCN8028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142">
            <a:off x="237598" y="1273324"/>
            <a:ext cx="4327263" cy="32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zstremosna.cz/wp-content/uploads/2019/09/DSCN8034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326">
            <a:off x="4664783" y="3219680"/>
            <a:ext cx="4118690" cy="30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ýsledek obrázku pro kreslený školá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848419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anose="030F0702030302020204" pitchFamily="66" charset="0"/>
              </a:rPr>
              <a:t>Loňská návštěva předškoláků</a:t>
            </a:r>
            <a:endParaRPr lang="cs-CZ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img23.rajce.idnes.cz/d2303/16/16101/16101740_06f074b1583caf49b1911c057917cac2/images/IMG_3646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3458" flipV="1">
            <a:off x="1053468" y="1118508"/>
            <a:ext cx="1876926" cy="25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23.rajce.idnes.cz/d2303/16/16101/16101740_06f074b1583caf49b1911c057917cac2/images/IMG_3655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3386">
            <a:off x="6271731" y="1168518"/>
            <a:ext cx="2521694" cy="21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23.rajce.idnes.cz/d2303/16/16101/16101740_06f074b1583caf49b1911c057917cac2/images/IMG_3660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32" y="4107880"/>
            <a:ext cx="3372015" cy="2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mg23.rajce.idnes.cz/d2303/16/16101/16101740_06f074b1583caf49b1911c057917cac2/images/IMG_3685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17" y="4107880"/>
            <a:ext cx="3372016" cy="2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mg23.rajce.idnes.cz/d2303/16/16101/16101740_06f074b1583caf49b1911c057917cac2/images/IMG_3692.jpg?v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36" y="2000154"/>
            <a:ext cx="2098488" cy="1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ýsledek obrázku pro kreslený školák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104217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anose="030F0702030302020204" pitchFamily="66" charset="0"/>
              </a:rPr>
              <a:t>Mikuláš ve škole</a:t>
            </a:r>
            <a:endParaRPr lang="cs-CZ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img25.rajce.idnes.cz/d2501/15/15711/15711368_5766c4918794a83ab5ca3a0819a8ba2f/images/47576656_580652229040361_2374907071175852032_n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380">
            <a:off x="194588" y="1894386"/>
            <a:ext cx="4465171" cy="33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25.rajce.idnes.cz/d2501/15/15711/15711368_5766c4918794a83ab5ca3a0819a8ba2f/images/47578146_2155300461189358_3644888626694717440_n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117">
            <a:off x="5129009" y="1502226"/>
            <a:ext cx="3424020" cy="256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25.rajce.idnes.cz/d2501/15/15711/15711368_5766c4918794a83ab5ca3a0819a8ba2f/images/47469035_550929025379162_8646460222790959104_n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168">
            <a:off x="5079735" y="4361480"/>
            <a:ext cx="2898313" cy="21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ek obrázku pro kreslený školá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183046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itchFamily="66" charset="0"/>
              </a:rPr>
              <a:t>Zpívání na schodech</a:t>
            </a:r>
            <a:endParaRPr lang="cs-CZ" b="1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15851">
            <a:off x="315861" y="2456596"/>
            <a:ext cx="4919740" cy="36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40903">
            <a:off x="5290739" y="1573873"/>
            <a:ext cx="3411823" cy="2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Výsledek obrázku pro kreslený školá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itchFamily="66" charset="0"/>
              </a:rPr>
              <a:t>Vánoční dílny</a:t>
            </a:r>
            <a:endParaRPr lang="cs-CZ" b="1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79892" flipH="1">
            <a:off x="697400" y="913035"/>
            <a:ext cx="246888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9966">
            <a:off x="3580491" y="3047545"/>
            <a:ext cx="236601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327" y="1078173"/>
            <a:ext cx="2615252" cy="348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Výsledek obrázku pro kreslený školá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omic Sans MS" pitchFamily="66" charset="0"/>
              </a:rPr>
              <a:t>Bobování</a:t>
            </a:r>
            <a:endParaRPr lang="cs-CZ" b="1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33751">
            <a:off x="4698192" y="1321520"/>
            <a:ext cx="3930568" cy="221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2831">
            <a:off x="464820" y="1847850"/>
            <a:ext cx="3954780" cy="296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1668">
            <a:off x="6196012" y="3870109"/>
            <a:ext cx="212883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Výsledek obrázku pro kreslený školá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67650" cy="1120774"/>
          </a:xfrm>
        </p:spPr>
        <p:txBody>
          <a:bodyPr/>
          <a:lstStyle/>
          <a:p>
            <a:pPr algn="ctr"/>
            <a:r>
              <a:rPr lang="cs-CZ" b="1" dirty="0" smtClean="0">
                <a:latin typeface="Comic Sans MS" pitchFamily="66" charset="0"/>
              </a:rPr>
              <a:t>Divadlo ve škole</a:t>
            </a:r>
            <a:endParaRPr lang="cs-CZ" b="1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65731">
            <a:off x="590549" y="1915064"/>
            <a:ext cx="4333875" cy="324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83630">
            <a:off x="5392143" y="1836921"/>
            <a:ext cx="3349924" cy="251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87036">
            <a:off x="5353050" y="4704682"/>
            <a:ext cx="2543174" cy="190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Výsledek obrázku pro kreslený školá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7800" cy="150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4637633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1648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Počet pracovníků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84190"/>
              </p:ext>
            </p:extLst>
          </p:nvPr>
        </p:nvGraphicFramePr>
        <p:xfrm>
          <a:off x="749808" y="2505457"/>
          <a:ext cx="7507223" cy="3327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24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cs-CZ" sz="2400" dirty="0">
                          <a:effectLst/>
                        </a:rPr>
                        <a:t>Pracovní pozice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Počet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cs-CZ" sz="2400" dirty="0">
                          <a:effectLst/>
                        </a:rPr>
                        <a:t>Učitelé základní školy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Asistenti pedagoga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Vychovatelky školní družiny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4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Správní zaměstnanci základní školy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Správní zaměstnanci školní jídelny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</a:rPr>
                        <a:t>8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47825" y="3422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51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554533"/>
              </p:ext>
            </p:extLst>
          </p:nvPr>
        </p:nvGraphicFramePr>
        <p:xfrm>
          <a:off x="628650" y="2112265"/>
          <a:ext cx="7886699" cy="3557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1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1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Hlavní </a:t>
                      </a:r>
                      <a:r>
                        <a:rPr lang="cs-CZ" sz="2400" dirty="0" smtClean="0">
                          <a:effectLst/>
                        </a:rPr>
                        <a:t>budova 2020 -2021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Počet tříd </a:t>
                      </a:r>
                      <a:r>
                        <a:rPr lang="cs-CZ" sz="2400" dirty="0" smtClean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Počet žáků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základní </a:t>
                      </a:r>
                      <a:r>
                        <a:rPr lang="cs-CZ" sz="2400" dirty="0" smtClean="0">
                          <a:effectLst/>
                        </a:rPr>
                        <a:t>škola 4. </a:t>
                      </a:r>
                      <a:r>
                        <a:rPr lang="cs-CZ" sz="2400" dirty="0">
                          <a:effectLst/>
                        </a:rPr>
                        <a:t>– 9. ročník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školní družina 3. – 5. ročník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školní jídelna – výdejna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---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</a:rPr>
                        <a:t>180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80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</a:t>
            </a:r>
            <a:r>
              <a:rPr lang="cs-CZ" b="1" dirty="0" smtClean="0"/>
              <a:t>U Stadionu 964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2" y="1690689"/>
            <a:ext cx="7601915" cy="4865385"/>
          </a:xfrm>
        </p:spPr>
      </p:pic>
    </p:spTree>
    <p:extLst>
      <p:ext uri="{BB962C8B-B14F-4D97-AF65-F5344CB8AC3E}">
        <p14:creationId xmlns:p14="http://schemas.microsoft.com/office/powerpoint/2010/main" val="21304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U stadionu 964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883524"/>
              </p:ext>
            </p:extLst>
          </p:nvPr>
        </p:nvGraphicFramePr>
        <p:xfrm>
          <a:off x="628650" y="2359150"/>
          <a:ext cx="7886700" cy="2606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9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1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Odloučené pracoviště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Počet tříd 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Počet žáků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základní škola 1. – </a:t>
                      </a:r>
                      <a:r>
                        <a:rPr lang="cs-CZ" sz="2400" dirty="0" smtClean="0">
                          <a:effectLst/>
                        </a:rPr>
                        <a:t>2. </a:t>
                      </a:r>
                      <a:r>
                        <a:rPr lang="cs-CZ" sz="2400" dirty="0">
                          <a:effectLst/>
                        </a:rPr>
                        <a:t>ročník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školní družina 1. - </a:t>
                      </a:r>
                      <a:r>
                        <a:rPr lang="cs-CZ" sz="2400" dirty="0" smtClean="0">
                          <a:effectLst/>
                        </a:rPr>
                        <a:t>2. </a:t>
                      </a:r>
                      <a:r>
                        <a:rPr lang="cs-CZ" sz="2400" dirty="0">
                          <a:effectLst/>
                        </a:rPr>
                        <a:t>ročník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školní jídelna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---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03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Školní vzdělávací program pro základní vzdělávání</a:t>
            </a:r>
          </a:p>
          <a:p>
            <a:pPr marL="0" indent="0">
              <a:buNone/>
            </a:pPr>
            <a:r>
              <a:rPr lang="cs-CZ" dirty="0" smtClean="0"/>
              <a:t>   79-01-C/01 </a:t>
            </a:r>
          </a:p>
          <a:p>
            <a:pPr lvl="1"/>
            <a:r>
              <a:rPr lang="cs-CZ" sz="2800" dirty="0" smtClean="0"/>
              <a:t>Klasické vzdělávání + klasické hodnocení výsledků vzdělávání známkami </a:t>
            </a:r>
          </a:p>
          <a:p>
            <a:pPr lvl="1"/>
            <a:r>
              <a:rPr lang="cs-CZ" sz="2800" dirty="0" smtClean="0"/>
              <a:t>Výuka angličtiny od 1. třídy</a:t>
            </a:r>
          </a:p>
          <a:p>
            <a:pPr lvl="1"/>
            <a:r>
              <a:rPr lang="cs-CZ" sz="2800" dirty="0" smtClean="0"/>
              <a:t>Povinná výuka plavání ve 3. a 4. třídě</a:t>
            </a:r>
          </a:p>
          <a:p>
            <a:pPr lvl="1"/>
            <a:r>
              <a:rPr lang="cs-CZ" sz="2800" dirty="0" smtClean="0"/>
              <a:t>Úprava </a:t>
            </a:r>
            <a:r>
              <a:rPr lang="cs-CZ" sz="2800" dirty="0"/>
              <a:t>vzdělávání pro </a:t>
            </a:r>
            <a:r>
              <a:rPr lang="cs-CZ" sz="2800" dirty="0" smtClean="0"/>
              <a:t>sportovce</a:t>
            </a:r>
          </a:p>
          <a:p>
            <a:pPr lvl="1"/>
            <a:r>
              <a:rPr lang="cs-CZ" sz="2800" dirty="0" smtClean="0"/>
              <a:t>Doplnění </a:t>
            </a:r>
            <a:r>
              <a:rPr lang="cs-CZ" sz="2800" dirty="0"/>
              <a:t>výuky exkurzemi, zahraničními </a:t>
            </a:r>
            <a:r>
              <a:rPr lang="cs-CZ" sz="2800" dirty="0" smtClean="0"/>
              <a:t>i tuzemskými </a:t>
            </a:r>
            <a:r>
              <a:rPr lang="cs-CZ" sz="2800" dirty="0"/>
              <a:t>zájezdy, kulturními akcemi, LVVZ, …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7714" y="3344092"/>
            <a:ext cx="1045029" cy="1088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56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ZŠ Třemošná – Americká 146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28354"/>
            <a:ext cx="7886700" cy="4648609"/>
          </a:xfrm>
        </p:spPr>
        <p:txBody>
          <a:bodyPr>
            <a:normAutofit lnSpcReduction="10000"/>
          </a:bodyPr>
          <a:lstStyle/>
          <a:p>
            <a:pPr lvl="1"/>
            <a:r>
              <a:rPr lang="cs-CZ" sz="2800" dirty="0" smtClean="0"/>
              <a:t>Projekty se středními školami</a:t>
            </a:r>
          </a:p>
          <a:p>
            <a:pPr lvl="1"/>
            <a:r>
              <a:rPr lang="cs-CZ" sz="2800" dirty="0" smtClean="0"/>
              <a:t>Sportovní den</a:t>
            </a:r>
          </a:p>
          <a:p>
            <a:pPr lvl="1"/>
            <a:r>
              <a:rPr lang="cs-CZ" sz="2800" dirty="0" smtClean="0"/>
              <a:t>Týdenní přírodovědný pobyt (Krkonoše, Křivoklátsko,….)</a:t>
            </a:r>
          </a:p>
          <a:p>
            <a:pPr lvl="1"/>
            <a:r>
              <a:rPr lang="cs-CZ" sz="2800" dirty="0" smtClean="0"/>
              <a:t>Adaptační pobyty</a:t>
            </a:r>
          </a:p>
          <a:p>
            <a:pPr lvl="1"/>
            <a:r>
              <a:rPr lang="cs-CZ" sz="2800" dirty="0" smtClean="0"/>
              <a:t>Péče </a:t>
            </a:r>
            <a:r>
              <a:rPr lang="cs-CZ" sz="2800" dirty="0"/>
              <a:t>o žáky se speciálními vzdělávacími </a:t>
            </a:r>
            <a:r>
              <a:rPr lang="cs-CZ" sz="2800" dirty="0" smtClean="0"/>
              <a:t>potřebami (spolupráce s PPP)</a:t>
            </a:r>
            <a:endParaRPr lang="cs-CZ" sz="2800" dirty="0"/>
          </a:p>
          <a:p>
            <a:pPr lvl="1"/>
            <a:r>
              <a:rPr lang="cs-CZ" sz="2800" dirty="0" smtClean="0"/>
              <a:t>Podpora </a:t>
            </a:r>
            <a:r>
              <a:rPr lang="cs-CZ" sz="2800" dirty="0"/>
              <a:t>emocionálních a soc. dovedností žáků, rozvoj komunikačních </a:t>
            </a:r>
            <a:r>
              <a:rPr lang="cs-CZ" sz="2800" dirty="0" smtClean="0"/>
              <a:t>dovedností  - „</a:t>
            </a:r>
            <a:r>
              <a:rPr lang="cs-CZ" sz="2800" dirty="0" err="1" smtClean="0"/>
              <a:t>Zipiho</a:t>
            </a:r>
            <a:r>
              <a:rPr lang="cs-CZ" sz="2800" dirty="0" smtClean="0"/>
              <a:t> kamarádi“</a:t>
            </a:r>
          </a:p>
          <a:p>
            <a:pPr lvl="1"/>
            <a:r>
              <a:rPr lang="cs-CZ" sz="2800" dirty="0" smtClean="0"/>
              <a:t>Projekt „Mléko a ovoce do škol“</a:t>
            </a:r>
            <a:endParaRPr lang="cs-CZ" sz="28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6" descr="Výsledek obrázku pro kreslený školá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4340" y="5512526"/>
            <a:ext cx="1091010" cy="113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4204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1055</TotalTime>
  <Words>968</Words>
  <Application>Microsoft Office PowerPoint</Application>
  <PresentationFormat>Předvádění na obrazovce (4:3)</PresentationFormat>
  <Paragraphs>299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Times New Roman</vt:lpstr>
      <vt:lpstr>Motiv Office</vt:lpstr>
      <vt:lpstr>ZŠ Třemošná – Americká 146</vt:lpstr>
      <vt:lpstr>ZŠ Třemošná – Americká 146</vt:lpstr>
      <vt:lpstr>ZŠ Třemošná – Americká 146</vt:lpstr>
      <vt:lpstr>ZŠ Třemošná – Americká 146</vt:lpstr>
      <vt:lpstr>ZŠ Třemošná – Americká 146</vt:lpstr>
      <vt:lpstr>ZŠ Třemošná – U Stadionu 964 </vt:lpstr>
      <vt:lpstr>ZŠ Třemošná – U stadionu 964 </vt:lpstr>
      <vt:lpstr>ZŠ Třemošná – Americká 146</vt:lpstr>
      <vt:lpstr>ZŠ Třemošná – Americká 146</vt:lpstr>
      <vt:lpstr>ZŠ Třemošná – Americká 146 </vt:lpstr>
      <vt:lpstr>ZŠ Třemošná – Americká 146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ZŠ Třemošná – Americká 146</vt:lpstr>
      <vt:lpstr>ZŠ Třemošná – Americká 146</vt:lpstr>
      <vt:lpstr>ZŠ Třemošná – Americká 146</vt:lpstr>
      <vt:lpstr>ZŠ Třemošná – Americká 146</vt:lpstr>
      <vt:lpstr>ZŠ Třemošná – Americká 146</vt:lpstr>
      <vt:lpstr>ZŠ Třemošná – Americká 146</vt:lpstr>
      <vt:lpstr>Prezentace aplikace PowerPoint</vt:lpstr>
      <vt:lpstr>Švihov</vt:lpstr>
      <vt:lpstr>  ZŠ Třemošná – Americká 146</vt:lpstr>
      <vt:lpstr>ZŠ Třemošná – Americká 146</vt:lpstr>
      <vt:lpstr>Jahodový les</vt:lpstr>
      <vt:lpstr>Sofronka</vt:lpstr>
      <vt:lpstr>První školní den</vt:lpstr>
      <vt:lpstr>Loňská návštěva předškoláků</vt:lpstr>
      <vt:lpstr>Mikuláš ve škole</vt:lpstr>
      <vt:lpstr>Zpívání na schodech</vt:lpstr>
      <vt:lpstr>Vánoční dílny</vt:lpstr>
      <vt:lpstr>Bobování</vt:lpstr>
      <vt:lpstr>Divadlo ve škole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defuser</dc:creator>
  <cp:lastModifiedBy>fenclv</cp:lastModifiedBy>
  <cp:revision>93</cp:revision>
  <dcterms:created xsi:type="dcterms:W3CDTF">2019-10-22T12:35:18Z</dcterms:created>
  <dcterms:modified xsi:type="dcterms:W3CDTF">2021-03-08T10:20:05Z</dcterms:modified>
</cp:coreProperties>
</file>